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397" r:id="rId4"/>
    <p:sldId id="398" r:id="rId5"/>
    <p:sldId id="406" r:id="rId6"/>
    <p:sldId id="418" r:id="rId7"/>
    <p:sldId id="399" r:id="rId8"/>
    <p:sldId id="419" r:id="rId9"/>
    <p:sldId id="420" r:id="rId10"/>
    <p:sldId id="421" r:id="rId11"/>
    <p:sldId id="422" r:id="rId12"/>
    <p:sldId id="417" r:id="rId13"/>
    <p:sldId id="396" r:id="rId14"/>
  </p:sldIdLst>
  <p:sldSz cx="18288000" cy="10287000"/>
  <p:notesSz cx="6858000" cy="9144000"/>
  <p:embeddedFontLst>
    <p:embeddedFont>
      <p:font typeface="字由点字倔强黑" panose="02010600030101010101" charset="-122"/>
      <p:regular r:id="rId16"/>
    </p:embeddedFont>
    <p:embeddedFont>
      <p:font typeface="Cambria Math" panose="02040503050406030204" pitchFamily="18" charset="0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微软雅黑" panose="020B0503020204020204" pitchFamily="34" charset="-122"/>
      <p:regular r:id="rId20"/>
      <p:bold r:id="rId21"/>
    </p:embeddedFont>
    <p:embeddedFont>
      <p:font typeface="微软雅黑" panose="020B0503020204020204" pitchFamily="34" charset="-122"/>
      <p:regular r:id="rId20"/>
      <p:bold r:id="rId21"/>
    </p:embeddedFont>
    <p:embeddedFont>
      <p:font typeface="霞鹜文楷" panose="02020500000000000000" pitchFamily="18" charset="-122"/>
      <p:regular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7078" autoAdjust="0"/>
  </p:normalViewPr>
  <p:slideViewPr>
    <p:cSldViewPr showGuides="1">
      <p:cViewPr varScale="1">
        <p:scale>
          <a:sx n="63" d="100"/>
          <a:sy n="63" d="100"/>
        </p:scale>
        <p:origin x="1188" y="84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FB079809-9267-490B-876A-128CFF5694B3}"/>
    <pc:docChg chg="modSld">
      <pc:chgData name="Wenjun Lee" userId="ba2d9a24ccc042b8" providerId="LiveId" clId="{FB079809-9267-490B-876A-128CFF5694B3}" dt="2025-06-06T00:47:09.005" v="2"/>
      <pc:docMkLst>
        <pc:docMk/>
      </pc:docMkLst>
      <pc:sldChg chg="modAnim">
        <pc:chgData name="Wenjun Lee" userId="ba2d9a24ccc042b8" providerId="LiveId" clId="{FB079809-9267-490B-876A-128CFF5694B3}" dt="2025-06-06T00:47:09.005" v="2"/>
        <pc:sldMkLst>
          <pc:docMk/>
          <pc:sldMk cId="1956177044" sldId="4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A57F-E974-395E-8284-F336B26B9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AF1AB7-0B2D-3E1A-8B6D-064171422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ADA53D-02B5-537C-8062-E7AF32797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63DA1-F64E-099F-4FE4-011C50207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5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FC6D-04BA-125B-302D-FD71A189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EB1071-9578-BAB3-F404-EEF287A0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DCE1E8-C70D-B085-6AB0-193C3E5B9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对于结构简单的稀疏图，</a:t>
            </a:r>
            <a:r>
              <a:rPr lang="zh-CN" altLang="en-US" dirty="0"/>
              <a:t>增广次数少，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递归搜索路径成本低，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需要访问大量与最终路径无关的节点</a:t>
            </a:r>
            <a:endParaRPr lang="en-US" altLang="zh-CN" sz="12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b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AC091C-A994-23F9-72BA-2186D09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27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B1C4C-61BB-4631-7CC9-C0404699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C205C1-67CA-BB6F-D5A3-367128600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401255-0A88-6824-0EE9-73E5C6C48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83E9A-EC82-DED3-F5AE-A3F754D6B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1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队伍 </a:t>
            </a:r>
            <a:r>
              <a:rPr lang="en-US" altLang="zh-CN" dirty="0"/>
              <a:t>x </a:t>
            </a:r>
            <a:r>
              <a:rPr lang="zh-CN" altLang="en-US" dirty="0"/>
              <a:t>赢下它所有剩余的比赛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D89B-85E1-CD4E-D908-5CE9C2F4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7C0684-31C6-3A98-B1F4-DBBDC2AAD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0251E-7731-1ECF-9B3E-F0B0FCAA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b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性质 因为环边一定不是桥，所以桥一定是树边，</a:t>
            </a:r>
            <a:r>
              <a:rPr lang="zh-CN" altLang="zh-CN" sz="18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因此可以将问题转化为找到所有环边的数量</a:t>
            </a:r>
            <a:endParaRPr lang="en-US" altLang="zh-CN" sz="180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37BFD-F575-F04A-1718-AA569BE59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12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521C-E162-9FB3-1C96-D5169AD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CE844-2578-F229-2A7A-044378A1D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D1CD94-E594-527C-73D5-5A2C3770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616C6-B3B0-5A74-1A22-DB64E9807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1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431CB-E431-C75D-CFEB-88B81BA8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088491-A163-53C5-3B01-8D07357F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8F44AC-2C58-C88D-6B92-94A9BA825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避免来回绕路、反复退流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A57A3-0FCF-B59F-40B7-B0B27B751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3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01BD-EFF1-217B-6EB9-113C9C2F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5C0AE-281C-0B91-7C5A-953E97EA7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C873BD-056F-F3B1-2646-D997920BF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对于结构简单的稀疏图，</a:t>
            </a:r>
            <a:r>
              <a:rPr lang="zh-CN" altLang="en-US" dirty="0"/>
              <a:t>增广次数少，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递归搜索路径成本低，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需要访问大量与最终路径无关的节点</a:t>
            </a:r>
            <a:endParaRPr lang="en-US" altLang="zh-CN" sz="12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b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ABD2A-832B-B450-5A04-8ACD2292A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9FC8-82EB-B5AC-1067-66093717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6DCB4-4C6A-500E-E04F-FFAFE469F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AB6371-DFD0-8918-8802-FB540519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r>
              <a:rPr lang="zh-CN" altLang="en-US" dirty="0"/>
              <a:t>执行次数 ：最多</a:t>
            </a:r>
            <a:r>
              <a:rPr lang="en-US" altLang="zh-CN" dirty="0"/>
              <a:t>V</a:t>
            </a:r>
            <a:r>
              <a:rPr lang="zh-CN" altLang="en-US" dirty="0"/>
              <a:t>次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0703D-B3F3-B334-07C3-E896040B8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9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383FE-0F6B-5883-142D-9953CE5A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BF8717-7F71-11F9-2BE4-9ABE9EC48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A8906-0E52-32ED-23CE-0006DAD2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对于结构简单的稀疏图，</a:t>
            </a:r>
            <a:r>
              <a:rPr lang="zh-CN" altLang="en-US" dirty="0"/>
              <a:t>增广次数少，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递归搜索路径成本低，</a:t>
            </a: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12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需要访问大量与最终路径无关的节点</a:t>
            </a:r>
            <a:endParaRPr lang="en-US" altLang="zh-CN" sz="12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b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83D94C-FA73-1E7C-87DE-FFB8FFFAC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5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26.emf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27.em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29.jpeg"/><Relationship Id="rId5" Type="http://schemas.openxmlformats.org/officeDocument/2006/relationships/image" Target="../media/image28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11.jpe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8.emf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noProof="1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 lang="zh-CN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zh-CN" sz="1600" noProof="1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zh-CN" sz="1600" noProof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6" name="TextBox 6"/>
          <p:cNvSpPr txBox="1"/>
          <p:nvPr/>
        </p:nvSpPr>
        <p:spPr>
          <a:xfrm>
            <a:off x="7239000" y="4152555"/>
            <a:ext cx="115578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sz="5400" b="1" i="0" u="none" strike="noStrike" kern="100" baseline="0" noProof="1">
                <a:latin typeface="Times New Roman" panose="02020603050405020304" pitchFamily="18" charset="0"/>
                <a:ea typeface="宋体" panose="02010600030101010101" pitchFamily="2" charset="-122"/>
              </a:rPr>
              <a:t>实验六 最大流—</a:t>
            </a:r>
            <a:r>
              <a:rPr lang="zh-CN" sz="5400" b="1" kern="100" noProof="1">
                <a:latin typeface="Times New Roman" panose="02020603050405020304" pitchFamily="18" charset="0"/>
                <a:ea typeface="宋体" panose="02010600030101010101" pitchFamily="2" charset="-122"/>
              </a:rPr>
              <a:t>棒球赛问</a:t>
            </a:r>
            <a:r>
              <a:rPr lang="zh-CN" sz="5400" b="1" i="0" u="none" strike="noStrike" kern="100" baseline="0" noProof="1">
                <a:latin typeface="Times New Roman" panose="02020603050405020304" pitchFamily="18" charset="0"/>
                <a:ea typeface="宋体" panose="02010600030101010101" pitchFamily="2" charset="-122"/>
              </a:rPr>
              <a:t>题</a:t>
            </a:r>
            <a:r>
              <a:rPr lang="zh-CN" sz="8800" noProof="1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zh-CN" sz="2800" noProof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27275-C414-D48D-B145-C98C6E40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BBFBB58-9C0F-A25A-D211-7F681C6A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56" y="4556697"/>
            <a:ext cx="2773893" cy="28955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9002EA-B389-A334-75C3-4D42555B86F6}"/>
              </a:ext>
            </a:extLst>
          </p:cNvPr>
          <p:cNvSpPr txBox="1"/>
          <p:nvPr/>
        </p:nvSpPr>
        <p:spPr>
          <a:xfrm>
            <a:off x="0" y="256422"/>
            <a:ext cx="3529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0504F9-D64A-1AC7-35DE-BEEFFBEB7A04}"/>
              </a:ext>
            </a:extLst>
          </p:cNvPr>
          <p:cNvSpPr txBox="1"/>
          <p:nvPr/>
        </p:nvSpPr>
        <p:spPr>
          <a:xfrm>
            <a:off x="344604" y="1187510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460B6EC-3FE7-6B4C-8BBA-704F7196872B}"/>
                  </a:ext>
                </a:extLst>
              </p:cNvPr>
              <p:cNvSpPr txBox="1"/>
              <p:nvPr/>
            </p:nvSpPr>
            <p:spPr>
              <a:xfrm>
                <a:off x="13192208" y="1679684"/>
                <a:ext cx="4447854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sz="2800" b="1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最坏时间复杂度</m:t>
                    </m:r>
                    <m:r>
                      <m:rPr>
                        <m:nor/>
                      </m:rPr>
                      <a:rPr lang="zh-CN" sz="2800" b="1" i="0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𝑬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p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sz="2800" b="1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460B6EC-3FE7-6B4C-8BBA-704F7196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208" y="1679684"/>
                <a:ext cx="4447854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89C7F63-2025-BCFB-F8C5-D709382D7E91}"/>
              </a:ext>
            </a:extLst>
          </p:cNvPr>
          <p:cNvCxnSpPr>
            <a:cxnSpLocks/>
          </p:cNvCxnSpPr>
          <p:nvPr/>
        </p:nvCxnSpPr>
        <p:spPr>
          <a:xfrm>
            <a:off x="2819400" y="5789693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AAF6C1E-A59A-8C98-38F4-96EA09FBBA90}"/>
              </a:ext>
            </a:extLst>
          </p:cNvPr>
          <p:cNvSpPr txBox="1"/>
          <p:nvPr/>
        </p:nvSpPr>
        <p:spPr>
          <a:xfrm>
            <a:off x="3733800" y="3453392"/>
            <a:ext cx="38862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反向BFS</a:t>
            </a:r>
            <a:r>
              <a:rPr lang="zh-CN" sz="2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计算所有点的距离标签，确保最短增广路径</a:t>
            </a:r>
            <a:endParaRPr lang="zh-CN" sz="24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E30367-2A30-1691-E0BF-9EC01762C1FA}"/>
              </a:ext>
            </a:extLst>
          </p:cNvPr>
          <p:cNvSpPr txBox="1"/>
          <p:nvPr/>
        </p:nvSpPr>
        <p:spPr>
          <a:xfrm>
            <a:off x="2660675" y="1295226"/>
            <a:ext cx="95250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局部的动态距离维护</a:t>
            </a:r>
            <a:r>
              <a:rPr lang="zh-CN" sz="24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，来代替Dinic中全局的、重复的BFS分层过程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BF744D-C962-3AE0-940D-8769D20F2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13" y="4351814"/>
            <a:ext cx="2509211" cy="320039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1FC89E-8FE3-2F32-9460-C676A06DDEFC}"/>
              </a:ext>
            </a:extLst>
          </p:cNvPr>
          <p:cNvCxnSpPr>
            <a:cxnSpLocks/>
          </p:cNvCxnSpPr>
          <p:nvPr/>
        </p:nvCxnSpPr>
        <p:spPr>
          <a:xfrm>
            <a:off x="6705600" y="5829300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DE30862-B487-295C-1AE4-974CD7BDA3FA}"/>
              </a:ext>
            </a:extLst>
          </p:cNvPr>
          <p:cNvSpPr txBox="1"/>
          <p:nvPr/>
        </p:nvSpPr>
        <p:spPr>
          <a:xfrm>
            <a:off x="7924800" y="3402940"/>
            <a:ext cx="326808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sz="2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找到所有增广路径，压入所有残留容量（同Dinic）</a:t>
            </a:r>
            <a:endParaRPr lang="zh-CN" sz="24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32F3FA-A833-FF0E-A757-E066D66CF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81" y="4455793"/>
            <a:ext cx="3021550" cy="314768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1BF8BF7-7F60-27EC-A006-2D387DCCBFF1}"/>
              </a:ext>
            </a:extLst>
          </p:cNvPr>
          <p:cNvCxnSpPr>
            <a:cxnSpLocks/>
          </p:cNvCxnSpPr>
          <p:nvPr/>
        </p:nvCxnSpPr>
        <p:spPr>
          <a:xfrm>
            <a:off x="10972800" y="5789693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78B5EB0-B0E4-0671-A141-A3C11CF03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3239" y="4481050"/>
            <a:ext cx="3268089" cy="33496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3EBD43-514D-F986-DD69-950529C73A01}"/>
              </a:ext>
            </a:extLst>
          </p:cNvPr>
          <p:cNvSpPr txBox="1"/>
          <p:nvPr/>
        </p:nvSpPr>
        <p:spPr>
          <a:xfrm>
            <a:off x="379014" y="2212650"/>
            <a:ext cx="8189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b="1" u="sng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距离标签Dist</a:t>
            </a:r>
            <a:r>
              <a:rPr lang="zh-CN" sz="20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：预估的从当前节点 u 到汇点 T 的最短距离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56A25D-FB66-C5DF-AD15-9C2897616D56}"/>
              </a:ext>
            </a:extLst>
          </p:cNvPr>
          <p:cNvSpPr txBox="1"/>
          <p:nvPr/>
        </p:nvSpPr>
        <p:spPr>
          <a:xfrm>
            <a:off x="12116180" y="3311954"/>
            <a:ext cx="305656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局部更新</a:t>
            </a:r>
            <a:r>
              <a:rPr lang="zh-CN" altLang="en-US" sz="2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20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没有路径可达时，</a:t>
            </a:r>
            <a:r>
              <a:rPr lang="zh-CN" sz="20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重标号更新距离</a:t>
            </a:r>
            <a:endParaRPr lang="zh-CN" sz="24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3F9C4A-FF86-1383-7016-64987C3B5DD5}"/>
              </a:ext>
            </a:extLst>
          </p:cNvPr>
          <p:cNvSpPr txBox="1"/>
          <p:nvPr/>
        </p:nvSpPr>
        <p:spPr>
          <a:xfrm>
            <a:off x="15001328" y="4414681"/>
            <a:ext cx="305656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有残余容量的邻接边(u,v)：</a:t>
            </a:r>
            <a:endParaRPr lang="zh-CN" sz="2400" b="1" noProof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20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d[u] = min(d[v] + 1)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3408D2-7DAD-E9E1-0511-DBCF4347A44C}"/>
              </a:ext>
            </a:extLst>
          </p:cNvPr>
          <p:cNvSpPr txBox="1"/>
          <p:nvPr/>
        </p:nvSpPr>
        <p:spPr>
          <a:xfrm>
            <a:off x="15082199" y="5774742"/>
            <a:ext cx="289482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无残余容量：删除回退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A5F013-3E8A-7E96-A133-7B8C3115C5AA}"/>
              </a:ext>
            </a:extLst>
          </p:cNvPr>
          <p:cNvSpPr txBox="1"/>
          <p:nvPr/>
        </p:nvSpPr>
        <p:spPr>
          <a:xfrm>
            <a:off x="401275" y="2857068"/>
            <a:ext cx="510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b="1" u="sng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断层优化Gap</a:t>
            </a:r>
            <a:r>
              <a:rPr lang="zh-CN" sz="20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：记录距离为 d 的节点个数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C2BF305-5BDF-F535-1D46-2084D29FB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361" y="7506354"/>
            <a:ext cx="2668240" cy="26085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D22E6B9-D0C4-9BF2-B352-29A6A88FD106}"/>
              </a:ext>
            </a:extLst>
          </p:cNvPr>
          <p:cNvSpPr txBox="1"/>
          <p:nvPr/>
        </p:nvSpPr>
        <p:spPr>
          <a:xfrm>
            <a:off x="3812404" y="8074350"/>
            <a:ext cx="51054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某个距离值 d 的节点个数为0 </a:t>
            </a:r>
            <a:endParaRPr lang="en-US" altLang="zh-CN" sz="2000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-&gt; 源点无法到达汇点</a:t>
            </a: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（断层）</a:t>
            </a:r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，立即终止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5077268-A5E1-D0FB-64E6-F315CD41B92C}"/>
              </a:ext>
            </a:extLst>
          </p:cNvPr>
          <p:cNvCxnSpPr/>
          <p:nvPr/>
        </p:nvCxnSpPr>
        <p:spPr>
          <a:xfrm>
            <a:off x="2777268" y="8425945"/>
            <a:ext cx="9565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2C6CE79-3628-D734-85FE-1CCA3DDEC486}"/>
              </a:ext>
            </a:extLst>
          </p:cNvPr>
          <p:cNvSpPr txBox="1"/>
          <p:nvPr/>
        </p:nvSpPr>
        <p:spPr>
          <a:xfrm>
            <a:off x="7823725" y="2374460"/>
            <a:ext cx="3021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b="1" u="sng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一次BFS+DFS动态更新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4266C-225E-C1DF-70E5-4597AC64A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6888" y="8425945"/>
            <a:ext cx="8496062" cy="10673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3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12" grpId="0"/>
      <p:bldP spid="18" grpId="0"/>
      <p:bldP spid="19" grpId="0"/>
      <p:bldP spid="20" grpId="0"/>
      <p:bldP spid="21" grpId="0"/>
      <p:bldP spid="23" grpId="0"/>
      <p:bldP spid="2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CBB0B-81C0-BF05-B5DE-566A9781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71F6E3-DF2F-0C86-4D31-8D2B6D5655DC}"/>
              </a:ext>
            </a:extLst>
          </p:cNvPr>
          <p:cNvSpPr txBox="1"/>
          <p:nvPr/>
        </p:nvSpPr>
        <p:spPr>
          <a:xfrm>
            <a:off x="422096" y="190500"/>
            <a:ext cx="5064304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 vs  ISAP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6C1BD1-91B1-7843-2A7A-C94B4CAAA836}"/>
              </a:ext>
            </a:extLst>
          </p:cNvPr>
          <p:cNvSpPr txBox="1"/>
          <p:nvPr/>
        </p:nvSpPr>
        <p:spPr>
          <a:xfrm>
            <a:off x="386137" y="1599879"/>
            <a:ext cx="7233863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避免频繁重建分层图：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 每轮增广完要重新 BFS 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 只反向 BFS 一次，之后通过dist动态维护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D01320-E6A7-30D6-6EF9-CD4B1C4EFE84}"/>
              </a:ext>
            </a:extLst>
          </p:cNvPr>
          <p:cNvSpPr txBox="1"/>
          <p:nvPr/>
        </p:nvSpPr>
        <p:spPr>
          <a:xfrm>
            <a:off x="349321" y="3489472"/>
            <a:ext cx="895649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DFS回溯：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 如果某一层堵死，只能等下一轮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 增广失败立刻对点重标 ，并回退继续探索</a:t>
            </a:r>
            <a:endParaRPr lang="zh-CN" sz="2400" b="1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9FF210-69E6-94AA-8D3C-B8AA01EF0D5D}"/>
              </a:ext>
            </a:extLst>
          </p:cNvPr>
          <p:cNvSpPr txBox="1"/>
          <p:nvPr/>
        </p:nvSpPr>
        <p:spPr>
          <a:xfrm>
            <a:off x="7315200" y="6470067"/>
            <a:ext cx="43434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：需要2次BFS，4次DFS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F03F56-7045-FD2B-06CD-64C284225E25}"/>
              </a:ext>
            </a:extLst>
          </p:cNvPr>
          <p:cNvSpPr txBox="1"/>
          <p:nvPr/>
        </p:nvSpPr>
        <p:spPr>
          <a:xfrm>
            <a:off x="7331467" y="7379879"/>
            <a:ext cx="38862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：1次BFS，4次DFS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32F54C-94A7-1D0B-8462-78A0B8BB373F}"/>
              </a:ext>
            </a:extLst>
          </p:cNvPr>
          <p:cNvSpPr txBox="1"/>
          <p:nvPr/>
        </p:nvSpPr>
        <p:spPr>
          <a:xfrm>
            <a:off x="7355440" y="8289691"/>
            <a:ext cx="846590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ISAP还使用了断层优化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：让大量点提前退出，避免无效 DFS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93F7A6-294E-29EC-1C68-202C7540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602189"/>
            <a:ext cx="3243098" cy="41364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111C02-AA78-6C3D-E4C2-713A8A12F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816569"/>
            <a:ext cx="7280925" cy="4944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2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9E67-478C-677E-E7CA-72298850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64A5C6-CC87-D588-C7B7-A8A04D9393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B98D9B-82E8-DBC4-771D-487811DFE652}"/>
              </a:ext>
            </a:extLst>
          </p:cNvPr>
          <p:cNvSpPr txBox="1"/>
          <p:nvPr/>
        </p:nvSpPr>
        <p:spPr>
          <a:xfrm>
            <a:off x="8686800" y="4914900"/>
            <a:ext cx="67818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u="sng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 Ford-Fulkerson 与 Edmonds-Karp </a:t>
            </a:r>
          </a:p>
          <a:p>
            <a:pPr>
              <a:lnSpc>
                <a:spcPct val="150000"/>
              </a:lnSpc>
            </a:pPr>
            <a:r>
              <a:rPr lang="zh-CN" sz="24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小规模图表现尚可，图规模越大，效率显著下降</a:t>
            </a:r>
            <a:endParaRPr lang="zh-CN" sz="2000" b="1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B4D5B7-5BE4-2B00-7363-DCA9E5E15C61}"/>
              </a:ext>
            </a:extLst>
          </p:cNvPr>
          <p:cNvSpPr txBox="1"/>
          <p:nvPr/>
        </p:nvSpPr>
        <p:spPr>
          <a:xfrm>
            <a:off x="152400" y="419100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3.算法对比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E93BB6-ADCF-7B29-78F7-FBD7B4E75612}"/>
              </a:ext>
            </a:extLst>
          </p:cNvPr>
          <p:cNvSpPr txBox="1"/>
          <p:nvPr/>
        </p:nvSpPr>
        <p:spPr>
          <a:xfrm>
            <a:off x="8662934" y="6555118"/>
            <a:ext cx="590048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u="sng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 算法</a:t>
            </a:r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通过BFS+DFS优化，性能显著优于前两者，适合中等规模问题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B2A88A-BE5F-E818-7B98-5A1C3F9503AF}"/>
              </a:ext>
            </a:extLst>
          </p:cNvPr>
          <p:cNvSpPr txBox="1"/>
          <p:nvPr/>
        </p:nvSpPr>
        <p:spPr>
          <a:xfrm>
            <a:off x="8686800" y="8351996"/>
            <a:ext cx="533660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u="sng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ISAP</a:t>
            </a:r>
            <a:r>
              <a:rPr 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凭借动态重标号与 Gap 优化，在大图中始终保持最优表现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B0F448-5E1E-8CDC-9D48-B68F1ECD7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723" y="243577"/>
            <a:ext cx="10283797" cy="4213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16C702-92AC-7C06-865B-95360FB0A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98" y="1250097"/>
            <a:ext cx="5704515" cy="4366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628F7A-B653-FD61-1392-50B9D86C3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52" y="5444327"/>
            <a:ext cx="6205805" cy="4749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27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noProof="1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zh-CN" sz="13250" b="1" noProof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noProof="1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zh-CN" sz="3200" b="1" noProof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sz="3200" b="1" noProof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3954" y="480142"/>
            <a:ext cx="16684586" cy="6703864"/>
            <a:chOff x="431740" y="411591"/>
            <a:chExt cx="7014527" cy="2161632"/>
          </a:xfrm>
        </p:grpSpPr>
        <p:grpSp>
          <p:nvGrpSpPr>
            <p:cNvPr id="35" name="组合 34"/>
            <p:cNvGrpSpPr/>
            <p:nvPr/>
          </p:nvGrpSpPr>
          <p:grpSpPr>
            <a:xfrm>
              <a:off x="504684" y="1281210"/>
              <a:ext cx="1846667" cy="1292013"/>
              <a:chOff x="504684" y="1281210"/>
              <a:chExt cx="1846667" cy="12920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812248" y="1281210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2000" b="1" noProof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504684" y="2171516"/>
                <a:ext cx="1628433" cy="36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sz="2400" kern="100" noProof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棒球赛问题和最大流的联系以及流网络构建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54217" y="1915102"/>
                <a:ext cx="896038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sz="2800" spc="192" noProof="1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问题转换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213857" y="1280562"/>
              <a:ext cx="4232410" cy="1292661"/>
              <a:chOff x="3273371" y="1280562"/>
              <a:chExt cx="4232410" cy="1292661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273371" y="1280562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2000" b="1" noProof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95036" y="2219579"/>
                <a:ext cx="2310745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sz="2400" kern="100" noProof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样例测试和最大流算法对比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85978" y="1956592"/>
                <a:ext cx="961079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sz="2800" spc="192" noProof="1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最大流算法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831296" y="1289882"/>
              <a:ext cx="4047835" cy="1158546"/>
              <a:chOff x="3370451" y="1289882"/>
              <a:chExt cx="4047835" cy="1158546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241812" y="1289882"/>
                <a:ext cx="1176474" cy="62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12000" b="1" noProof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370451" y="2261069"/>
                <a:ext cx="2370739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sz="2400" kern="100" noProof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不同最大流算法思想及其优势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317474" y="1944092"/>
                <a:ext cx="1025152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sz="2800" spc="192" noProof="1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算法对比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31740" y="411591"/>
              <a:ext cx="2078910" cy="426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zh-CN" sz="8000" b="1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文本框 145">
            <a:extLst>
              <a:ext uri="{FF2B5EF4-FFF2-40B4-BE49-F238E27FC236}">
                <a16:creationId xmlns:a16="http://schemas.microsoft.com/office/drawing/2014/main" id="{7DD9540C-F5C1-2DB5-D6E9-CCD4A1615AD8}"/>
              </a:ext>
            </a:extLst>
          </p:cNvPr>
          <p:cNvSpPr txBox="1"/>
          <p:nvPr/>
        </p:nvSpPr>
        <p:spPr>
          <a:xfrm>
            <a:off x="7401546" y="1457935"/>
            <a:ext cx="1018257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sz="2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：对于球队x，</a:t>
            </a:r>
            <a:r>
              <a:rPr lang="zh-CN" sz="2800" u="sng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剩余比赛</a:t>
            </a:r>
            <a:r>
              <a:rPr lang="zh-CN" sz="2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是否存在</a:t>
            </a:r>
            <a:r>
              <a:rPr lang="zh-CN" sz="2800" u="sng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胜负分配</a:t>
            </a:r>
            <a:r>
              <a:rPr lang="zh-CN" sz="2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使得x能够第一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1372857" y="154778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1.问题转</a:t>
            </a:r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宋体"/>
              </a:rPr>
              <a:t>换</a:t>
            </a:r>
            <a:endParaRPr lang="zh-CN" sz="4800" noProof="1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FC05AF-6C84-4325-74A5-D89BD0F59761}"/>
              </a:ext>
            </a:extLst>
          </p:cNvPr>
          <p:cNvSpPr txBox="1"/>
          <p:nvPr/>
        </p:nvSpPr>
        <p:spPr>
          <a:xfrm>
            <a:off x="685800" y="4396437"/>
            <a:ext cx="2133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流网络构建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203F88-D8B2-3AD9-EE0B-7F980E74D8B6}"/>
              </a:ext>
            </a:extLst>
          </p:cNvPr>
          <p:cNvSpPr txBox="1"/>
          <p:nvPr/>
        </p:nvSpPr>
        <p:spPr>
          <a:xfrm>
            <a:off x="2090058" y="7735449"/>
            <a:ext cx="10667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源点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0AE416-8FE7-DEA7-E1D4-405E7114D043}"/>
              </a:ext>
            </a:extLst>
          </p:cNvPr>
          <p:cNvSpPr txBox="1"/>
          <p:nvPr/>
        </p:nvSpPr>
        <p:spPr>
          <a:xfrm>
            <a:off x="13421345" y="3393045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流量分配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E24E3B-E6E7-CD82-4CC2-12A5EF738C2B}"/>
              </a:ext>
            </a:extLst>
          </p:cNvPr>
          <p:cNvCxnSpPr>
            <a:cxnSpLocks/>
          </p:cNvCxnSpPr>
          <p:nvPr/>
        </p:nvCxnSpPr>
        <p:spPr>
          <a:xfrm>
            <a:off x="14183345" y="2189375"/>
            <a:ext cx="0" cy="1143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40C1110-C3E2-8637-21DB-53C2089C1481}"/>
              </a:ext>
            </a:extLst>
          </p:cNvPr>
          <p:cNvCxnSpPr>
            <a:cxnSpLocks/>
          </p:cNvCxnSpPr>
          <p:nvPr/>
        </p:nvCxnSpPr>
        <p:spPr>
          <a:xfrm>
            <a:off x="11211545" y="2189375"/>
            <a:ext cx="0" cy="1143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064787F-56F2-6C52-2A52-D0D3372AC743}"/>
              </a:ext>
            </a:extLst>
          </p:cNvPr>
          <p:cNvSpPr txBox="1"/>
          <p:nvPr/>
        </p:nvSpPr>
        <p:spPr>
          <a:xfrm>
            <a:off x="10449544" y="3401261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流量总量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DC1462-798E-0A53-7B8E-573D724FE866}"/>
              </a:ext>
            </a:extLst>
          </p:cNvPr>
          <p:cNvSpPr/>
          <p:nvPr/>
        </p:nvSpPr>
        <p:spPr>
          <a:xfrm>
            <a:off x="2057400" y="6366163"/>
            <a:ext cx="1066800" cy="1030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5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5BAF460-2C41-AC13-471E-163C8BF7C3FC}"/>
              </a:ext>
            </a:extLst>
          </p:cNvPr>
          <p:cNvSpPr/>
          <p:nvPr/>
        </p:nvSpPr>
        <p:spPr>
          <a:xfrm>
            <a:off x="10073642" y="6366163"/>
            <a:ext cx="1066800" cy="1030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5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415366-B0B5-DEB6-BB63-49DBFA3DCB92}"/>
              </a:ext>
            </a:extLst>
          </p:cNvPr>
          <p:cNvSpPr txBox="1"/>
          <p:nvPr/>
        </p:nvSpPr>
        <p:spPr>
          <a:xfrm>
            <a:off x="10104123" y="7735449"/>
            <a:ext cx="10667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汇点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A0ADD09-9680-E1B7-C5EE-5CEA9F51C925}"/>
              </a:ext>
            </a:extLst>
          </p:cNvPr>
          <p:cNvSpPr/>
          <p:nvPr/>
        </p:nvSpPr>
        <p:spPr>
          <a:xfrm>
            <a:off x="4419599" y="5308965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EADC62-1844-B189-5486-BDCDBC3F576A}"/>
              </a:ext>
            </a:extLst>
          </p:cNvPr>
          <p:cNvSpPr txBox="1"/>
          <p:nvPr/>
        </p:nvSpPr>
        <p:spPr>
          <a:xfrm>
            <a:off x="4191000" y="9248547"/>
            <a:ext cx="16763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比赛节点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48176E3-D5C0-8E4A-682F-79B7E29EF02C}"/>
              </a:ext>
            </a:extLst>
          </p:cNvPr>
          <p:cNvSpPr/>
          <p:nvPr/>
        </p:nvSpPr>
        <p:spPr>
          <a:xfrm>
            <a:off x="4419599" y="6561250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0-2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99A8EB4-D185-CF23-6D4B-50A24E217C29}"/>
              </a:ext>
            </a:extLst>
          </p:cNvPr>
          <p:cNvSpPr/>
          <p:nvPr/>
        </p:nvSpPr>
        <p:spPr>
          <a:xfrm>
            <a:off x="4419599" y="7814556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BCDF8E-F7DB-4FAF-62C9-28D9988E1454}"/>
              </a:ext>
            </a:extLst>
          </p:cNvPr>
          <p:cNvSpPr/>
          <p:nvPr/>
        </p:nvSpPr>
        <p:spPr>
          <a:xfrm>
            <a:off x="7315200" y="4909210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C9C9E4B-6A9F-A84C-604E-B3BBA70CECD9}"/>
              </a:ext>
            </a:extLst>
          </p:cNvPr>
          <p:cNvSpPr/>
          <p:nvPr/>
        </p:nvSpPr>
        <p:spPr>
          <a:xfrm>
            <a:off x="7315200" y="6537961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A6C4816-DC5E-1B29-E8AA-E4C9246C7519}"/>
              </a:ext>
            </a:extLst>
          </p:cNvPr>
          <p:cNvSpPr/>
          <p:nvPr/>
        </p:nvSpPr>
        <p:spPr>
          <a:xfrm>
            <a:off x="7315200" y="8025978"/>
            <a:ext cx="914400" cy="8686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70BB68-218D-35A5-C6D9-7EE2640DE544}"/>
              </a:ext>
            </a:extLst>
          </p:cNvPr>
          <p:cNvSpPr txBox="1"/>
          <p:nvPr/>
        </p:nvSpPr>
        <p:spPr>
          <a:xfrm>
            <a:off x="7048500" y="9248547"/>
            <a:ext cx="1447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队伍节点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6DA11C9-B7EE-6A13-908F-4D36D4E1A14D}"/>
              </a:ext>
            </a:extLst>
          </p:cNvPr>
          <p:cNvSpPr txBox="1"/>
          <p:nvPr/>
        </p:nvSpPr>
        <p:spPr>
          <a:xfrm>
            <a:off x="7401546" y="472734"/>
            <a:ext cx="614091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</a:t>
            </a:r>
            <a:r>
              <a:rPr lang="zh-CN" sz="2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：队伍 x 赢下它所有剩余的比赛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E1214F-992F-95B6-F959-36FE895E79A5}"/>
              </a:ext>
            </a:extLst>
          </p:cNvPr>
          <p:cNvCxnSpPr>
            <a:cxnSpLocks/>
          </p:cNvCxnSpPr>
          <p:nvPr/>
        </p:nvCxnSpPr>
        <p:spPr>
          <a:xfrm>
            <a:off x="3508808" y="6881572"/>
            <a:ext cx="68219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0FC766F-8D64-527D-B4F2-0C799F025A48}"/>
              </a:ext>
            </a:extLst>
          </p:cNvPr>
          <p:cNvCxnSpPr>
            <a:cxnSpLocks/>
          </p:cNvCxnSpPr>
          <p:nvPr/>
        </p:nvCxnSpPr>
        <p:spPr>
          <a:xfrm>
            <a:off x="3022333" y="8248894"/>
            <a:ext cx="1168667" cy="9996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0720EFC-D461-F8A4-3D92-A865B9BB0C80}"/>
              </a:ext>
            </a:extLst>
          </p:cNvPr>
          <p:cNvSpPr txBox="1"/>
          <p:nvPr/>
        </p:nvSpPr>
        <p:spPr>
          <a:xfrm>
            <a:off x="3680460" y="6273244"/>
            <a:ext cx="6344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0802FCC-16B8-5204-4861-2E7DD167C56E}"/>
              </a:ext>
            </a:extLst>
          </p:cNvPr>
          <p:cNvCxnSpPr>
            <a:cxnSpLocks/>
          </p:cNvCxnSpPr>
          <p:nvPr/>
        </p:nvCxnSpPr>
        <p:spPr>
          <a:xfrm>
            <a:off x="5713203" y="7128391"/>
            <a:ext cx="1464436" cy="10579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8366A77-7FD5-F2BB-C476-44B35DEDAA98}"/>
              </a:ext>
            </a:extLst>
          </p:cNvPr>
          <p:cNvCxnSpPr>
            <a:cxnSpLocks/>
          </p:cNvCxnSpPr>
          <p:nvPr/>
        </p:nvCxnSpPr>
        <p:spPr>
          <a:xfrm flipV="1">
            <a:off x="5722552" y="5580882"/>
            <a:ext cx="1485970" cy="1281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6EC9036-1054-A0A1-6639-6265136BD393}"/>
              </a:ext>
            </a:extLst>
          </p:cNvPr>
          <p:cNvCxnSpPr>
            <a:cxnSpLocks/>
          </p:cNvCxnSpPr>
          <p:nvPr/>
        </p:nvCxnSpPr>
        <p:spPr>
          <a:xfrm>
            <a:off x="8454275" y="5544523"/>
            <a:ext cx="1333499" cy="9590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1D31876-16AC-96DF-6186-387EE3F9E833}"/>
              </a:ext>
            </a:extLst>
          </p:cNvPr>
          <p:cNvSpPr txBox="1"/>
          <p:nvPr/>
        </p:nvSpPr>
        <p:spPr>
          <a:xfrm>
            <a:off x="9215973" y="4412221"/>
            <a:ext cx="5479142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X=Team1  总胜场数：w[1]+r[1]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59A0827-4249-107F-8621-47D283EE3926}"/>
              </a:ext>
            </a:extLst>
          </p:cNvPr>
          <p:cNvSpPr txBox="1"/>
          <p:nvPr/>
        </p:nvSpPr>
        <p:spPr>
          <a:xfrm>
            <a:off x="1562100" y="8767902"/>
            <a:ext cx="21336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i 和 j 之间剩余的比赛场数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14AFB2-0B1D-8312-8551-842C8667972F}"/>
              </a:ext>
            </a:extLst>
          </p:cNvPr>
          <p:cNvSpPr txBox="1"/>
          <p:nvPr/>
        </p:nvSpPr>
        <p:spPr>
          <a:xfrm>
            <a:off x="5960298" y="5692736"/>
            <a:ext cx="61945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5C8F1E-27CF-804F-8B0B-4C81C90E0C99}"/>
              </a:ext>
            </a:extLst>
          </p:cNvPr>
          <p:cNvSpPr txBox="1"/>
          <p:nvPr/>
        </p:nvSpPr>
        <p:spPr>
          <a:xfrm>
            <a:off x="6128652" y="7735449"/>
            <a:ext cx="61869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6120C5D-E124-24BF-7C6E-464917D82783}"/>
              </a:ext>
            </a:extLst>
          </p:cNvPr>
          <p:cNvSpPr txBox="1"/>
          <p:nvPr/>
        </p:nvSpPr>
        <p:spPr>
          <a:xfrm>
            <a:off x="5469550" y="8733553"/>
            <a:ext cx="2019301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比赛胜利分配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A73368C-C7E7-1BD6-7F5C-D356E15530D6}"/>
              </a:ext>
            </a:extLst>
          </p:cNvPr>
          <p:cNvSpPr txBox="1"/>
          <p:nvPr/>
        </p:nvSpPr>
        <p:spPr>
          <a:xfrm>
            <a:off x="8874244" y="8983365"/>
            <a:ext cx="4613156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前提限制</a:t>
            </a: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：队伍 i 最多能赢的比赛次数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370FF1B-5390-CFA2-57D2-F8DE4BC893DB}"/>
              </a:ext>
            </a:extLst>
          </p:cNvPr>
          <p:cNvCxnSpPr>
            <a:cxnSpLocks/>
          </p:cNvCxnSpPr>
          <p:nvPr/>
        </p:nvCxnSpPr>
        <p:spPr>
          <a:xfrm flipV="1">
            <a:off x="8595226" y="6992256"/>
            <a:ext cx="1180534" cy="12239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7AF4BC6-2E33-C3AF-683D-1C23F5AB3B7D}"/>
              </a:ext>
            </a:extLst>
          </p:cNvPr>
          <p:cNvSpPr txBox="1"/>
          <p:nvPr/>
        </p:nvSpPr>
        <p:spPr>
          <a:xfrm>
            <a:off x="9420860" y="5562736"/>
            <a:ext cx="237236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w[1]+r[1]-w[0]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9DA9AB5-7580-F687-15FF-F3A0D1D1231C}"/>
              </a:ext>
            </a:extLst>
          </p:cNvPr>
          <p:cNvSpPr txBox="1"/>
          <p:nvPr/>
        </p:nvSpPr>
        <p:spPr>
          <a:xfrm>
            <a:off x="9441023" y="8304843"/>
            <a:ext cx="214376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w[x]+r[x]-w[i]</a:t>
            </a:r>
            <a:endParaRPr lang="zh-CN" sz="2000" b="1" u="sng" noProof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69CB2F2-CC80-ADE2-A055-E721A0959E6A}"/>
              </a:ext>
            </a:extLst>
          </p:cNvPr>
          <p:cNvSpPr txBox="1"/>
          <p:nvPr/>
        </p:nvSpPr>
        <p:spPr>
          <a:xfrm>
            <a:off x="12631123" y="6277401"/>
            <a:ext cx="49530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源点净流：所有剩余比赛数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4B3A4E8-21BD-DF65-2D54-D9EBCDABDD52}"/>
              </a:ext>
            </a:extLst>
          </p:cNvPr>
          <p:cNvSpPr txBox="1"/>
          <p:nvPr/>
        </p:nvSpPr>
        <p:spPr>
          <a:xfrm>
            <a:off x="12660152" y="7404172"/>
            <a:ext cx="524684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汇点净流：能够分配的比赛胜利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1AA4FFD-487D-CF22-FB72-7846B2D07289}"/>
              </a:ext>
            </a:extLst>
          </p:cNvPr>
          <p:cNvSpPr txBox="1"/>
          <p:nvPr/>
        </p:nvSpPr>
        <p:spPr>
          <a:xfrm>
            <a:off x="431692" y="1774022"/>
            <a:ext cx="538501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3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sz="32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：队伍 x 是否会被淘汰</a:t>
            </a:r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023C0444-8AF1-3437-F16E-E15F2E2022E2}"/>
              </a:ext>
            </a:extLst>
          </p:cNvPr>
          <p:cNvSpPr/>
          <p:nvPr/>
        </p:nvSpPr>
        <p:spPr>
          <a:xfrm>
            <a:off x="5534292" y="2439343"/>
            <a:ext cx="2240280" cy="917166"/>
          </a:xfrm>
          <a:custGeom>
            <a:avLst/>
            <a:gdLst>
              <a:gd name="connsiteX0" fmla="*/ 0 w 2240280"/>
              <a:gd name="connsiteY0" fmla="*/ 228600 h 917166"/>
              <a:gd name="connsiteX1" fmla="*/ 1188720 w 2240280"/>
              <a:gd name="connsiteY1" fmla="*/ 914400 h 917166"/>
              <a:gd name="connsiteX2" fmla="*/ 2240280 w 2240280"/>
              <a:gd name="connsiteY2" fmla="*/ 0 h 91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0280" h="917166">
                <a:moveTo>
                  <a:pt x="0" y="228600"/>
                </a:moveTo>
                <a:cubicBezTo>
                  <a:pt x="407670" y="590550"/>
                  <a:pt x="815340" y="952500"/>
                  <a:pt x="1188720" y="914400"/>
                </a:cubicBezTo>
                <a:cubicBezTo>
                  <a:pt x="1562100" y="876300"/>
                  <a:pt x="2067560" y="134620"/>
                  <a:pt x="2240280" y="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>
              <a:solidFill>
                <a:schemeClr val="tx1"/>
              </a:solidFill>
            </a:endParaRPr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4BB81D50-81C2-60C1-737B-B04DA317284A}"/>
              </a:ext>
            </a:extLst>
          </p:cNvPr>
          <p:cNvSpPr/>
          <p:nvPr/>
        </p:nvSpPr>
        <p:spPr>
          <a:xfrm>
            <a:off x="5455920" y="508578"/>
            <a:ext cx="1889760" cy="1152582"/>
          </a:xfrm>
          <a:custGeom>
            <a:avLst/>
            <a:gdLst>
              <a:gd name="connsiteX0" fmla="*/ 0 w 1889760"/>
              <a:gd name="connsiteY0" fmla="*/ 1152582 h 1152582"/>
              <a:gd name="connsiteX1" fmla="*/ 746760 w 1889760"/>
              <a:gd name="connsiteY1" fmla="*/ 24822 h 1152582"/>
              <a:gd name="connsiteX2" fmla="*/ 1889760 w 1889760"/>
              <a:gd name="connsiteY2" fmla="*/ 375342 h 115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760" h="1152582">
                <a:moveTo>
                  <a:pt x="0" y="1152582"/>
                </a:moveTo>
                <a:cubicBezTo>
                  <a:pt x="215900" y="653472"/>
                  <a:pt x="431800" y="154362"/>
                  <a:pt x="746760" y="24822"/>
                </a:cubicBezTo>
                <a:cubicBezTo>
                  <a:pt x="1061720" y="-104718"/>
                  <a:pt x="1699260" y="311842"/>
                  <a:pt x="1889760" y="375342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24" grpId="0"/>
      <p:bldP spid="10" grpId="0"/>
      <p:bldP spid="13" grpId="0"/>
      <p:bldP spid="7" grpId="0"/>
      <p:bldP spid="8" grpId="0" animBg="1"/>
      <p:bldP spid="11" grpId="0" animBg="1"/>
      <p:bldP spid="12" grpId="0"/>
      <p:bldP spid="14" grpId="0" animBg="1"/>
      <p:bldP spid="14" grpId="2" animBg="1"/>
      <p:bldP spid="18" grpId="0"/>
      <p:bldP spid="19" grpId="0" animBg="1"/>
      <p:bldP spid="21" grpId="0" animBg="1"/>
      <p:bldP spid="21" grpId="1" animBg="1"/>
      <p:bldP spid="22" grpId="0" animBg="1"/>
      <p:bldP spid="25" grpId="0" animBg="1"/>
      <p:bldP spid="25" grpId="1" animBg="1"/>
      <p:bldP spid="26" grpId="0" animBg="1"/>
      <p:bldP spid="27" grpId="0"/>
      <p:bldP spid="28" grpId="0"/>
      <p:bldP spid="36" grpId="0"/>
      <p:bldP spid="48" grpId="0"/>
      <p:bldP spid="49" grpId="0"/>
      <p:bldP spid="50" grpId="0"/>
      <p:bldP spid="51" grpId="0"/>
      <p:bldP spid="52" grpId="0"/>
      <p:bldP spid="53" grpId="0"/>
      <p:bldP spid="57" grpId="0"/>
      <p:bldP spid="58" grpId="0"/>
      <p:bldP spid="59" grpId="0"/>
      <p:bldP spid="60" grpId="0"/>
      <p:bldP spid="61" grpId="0"/>
      <p:bldP spid="150" grpId="0" animBg="1"/>
      <p:bldP spid="1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ED50-10F7-D091-8125-6DC594E0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2A7C54-58B0-F40A-DE0D-C90A4E82818C}"/>
              </a:ext>
            </a:extLst>
          </p:cNvPr>
          <p:cNvSpPr txBox="1"/>
          <p:nvPr/>
        </p:nvSpPr>
        <p:spPr>
          <a:xfrm>
            <a:off x="304800" y="558944"/>
            <a:ext cx="548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最大流算法可行性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2A65BC-921F-439F-6CCF-E58ACC55A306}"/>
              </a:ext>
            </a:extLst>
          </p:cNvPr>
          <p:cNvSpPr txBox="1"/>
          <p:nvPr/>
        </p:nvSpPr>
        <p:spPr>
          <a:xfrm>
            <a:off x="6987079" y="3523598"/>
            <a:ext cx="5894828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因此可以将问题转化为找到</a:t>
            </a:r>
            <a:r>
              <a:rPr lang="zh-CN" sz="28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798372-F915-CFB4-E600-BB2C76D0B17E}"/>
              </a:ext>
            </a:extLst>
          </p:cNvPr>
          <p:cNvCxnSpPr>
            <a:cxnSpLocks/>
          </p:cNvCxnSpPr>
          <p:nvPr/>
        </p:nvCxnSpPr>
        <p:spPr>
          <a:xfrm>
            <a:off x="9525000" y="2400300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E471CB4-1DD0-FE1D-B941-47EF667F4F21}"/>
              </a:ext>
            </a:extLst>
          </p:cNvPr>
          <p:cNvSpPr txBox="1"/>
          <p:nvPr/>
        </p:nvSpPr>
        <p:spPr>
          <a:xfrm>
            <a:off x="2311167" y="5084649"/>
            <a:ext cx="393544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最大流 = 源点净流</a:t>
            </a:r>
            <a:endParaRPr lang="zh-CN" sz="2800" b="1" u="sng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8B7F1C9-F905-089A-C533-B4A22491068D}"/>
              </a:ext>
            </a:extLst>
          </p:cNvPr>
          <p:cNvCxnSpPr>
            <a:cxnSpLocks/>
          </p:cNvCxnSpPr>
          <p:nvPr/>
        </p:nvCxnSpPr>
        <p:spPr>
          <a:xfrm>
            <a:off x="3819861" y="5990780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55F09C7-1E60-EE14-B0B5-24F3A0F466C1}"/>
              </a:ext>
            </a:extLst>
          </p:cNvPr>
          <p:cNvSpPr txBox="1"/>
          <p:nvPr/>
        </p:nvSpPr>
        <p:spPr>
          <a:xfrm>
            <a:off x="621558" y="7015557"/>
            <a:ext cx="772105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4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所有胜利都找到了合法的分配路径</a:t>
            </a:r>
          </a:p>
          <a:p>
            <a:pPr algn="ctr">
              <a:lnSpc>
                <a:spcPct val="150000"/>
              </a:lnSpc>
            </a:pPr>
            <a:r>
              <a:rPr lang="zh-CN" sz="2400" b="1" u="sng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存在至少一种胜利分配方案，满足设定的所有约束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65A35F-0762-62DF-FFE3-1C945326FF6C}"/>
              </a:ext>
            </a:extLst>
          </p:cNvPr>
          <p:cNvSpPr txBox="1"/>
          <p:nvPr/>
        </p:nvSpPr>
        <p:spPr>
          <a:xfrm>
            <a:off x="584742" y="1633518"/>
            <a:ext cx="627325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sz="2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：剩余比赛都能够在限制下被分配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7B6ACA3-5A1E-0CC7-6AF6-959CF7576F36}"/>
              </a:ext>
            </a:extLst>
          </p:cNvPr>
          <p:cNvCxnSpPr/>
          <p:nvPr/>
        </p:nvCxnSpPr>
        <p:spPr>
          <a:xfrm>
            <a:off x="7239000" y="2019300"/>
            <a:ext cx="10668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D54BE-A469-E97F-0F02-1302553BE210}"/>
              </a:ext>
            </a:extLst>
          </p:cNvPr>
          <p:cNvSpPr txBox="1"/>
          <p:nvPr/>
        </p:nvSpPr>
        <p:spPr>
          <a:xfrm>
            <a:off x="8686800" y="1629152"/>
            <a:ext cx="609599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2800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汇点净流==源点净流（剩余比赛数）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65C352-6D3E-ED30-ABAC-1D01A222506A}"/>
              </a:ext>
            </a:extLst>
          </p:cNvPr>
          <p:cNvSpPr txBox="1"/>
          <p:nvPr/>
        </p:nvSpPr>
        <p:spPr>
          <a:xfrm>
            <a:off x="11624102" y="5024532"/>
            <a:ext cx="393544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最大流 &lt; 源点净流</a:t>
            </a:r>
            <a:endParaRPr lang="zh-CN" sz="2800" b="1" u="sng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9DC09-291D-AB5C-C584-D6F3083F02AE}"/>
              </a:ext>
            </a:extLst>
          </p:cNvPr>
          <p:cNvCxnSpPr>
            <a:cxnSpLocks/>
          </p:cNvCxnSpPr>
          <p:nvPr/>
        </p:nvCxnSpPr>
        <p:spPr>
          <a:xfrm>
            <a:off x="13132796" y="5930663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B02A59F-9BE8-0869-CD17-BC228DC4F2A7}"/>
              </a:ext>
            </a:extLst>
          </p:cNvPr>
          <p:cNvSpPr txBox="1"/>
          <p:nvPr/>
        </p:nvSpPr>
        <p:spPr>
          <a:xfrm>
            <a:off x="9934493" y="6955440"/>
            <a:ext cx="7721057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4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有一部分胜利无法分配到汇点</a:t>
            </a:r>
          </a:p>
          <a:p>
            <a:pPr algn="ctr">
              <a:lnSpc>
                <a:spcPct val="150000"/>
              </a:lnSpc>
            </a:pPr>
            <a:r>
              <a:rPr lang="zh-CN" sz="2400" b="1" u="sng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无论如何分配胜利，都必然会导致至少有一支队伍的最终胜场超过 x 。因此队伍 x 被淘汰了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5" grpId="0"/>
      <p:bldP spid="4" grpId="0"/>
      <p:bldP spid="11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6AB6-9BF0-590D-4E96-3EF47EC3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FBCD17FC-B2B5-392E-2A18-2A9B6FD8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1" y="3718096"/>
            <a:ext cx="4351675" cy="35168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8AABE6-95C4-50A3-1831-3306B47D03B2}"/>
              </a:ext>
            </a:extLst>
          </p:cNvPr>
          <p:cNvSpPr txBox="1"/>
          <p:nvPr/>
        </p:nvSpPr>
        <p:spPr>
          <a:xfrm>
            <a:off x="-176423" y="256422"/>
            <a:ext cx="723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Ford–Fulkerson方法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712CF9-6494-628F-385B-8E3E0E34CD4A}"/>
              </a:ext>
            </a:extLst>
          </p:cNvPr>
          <p:cNvSpPr txBox="1"/>
          <p:nvPr/>
        </p:nvSpPr>
        <p:spPr>
          <a:xfrm>
            <a:off x="609600" y="1562100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F698E0-393A-B3EB-7E36-235254AE0FEA}"/>
              </a:ext>
            </a:extLst>
          </p:cNvPr>
          <p:cNvSpPr txBox="1"/>
          <p:nvPr/>
        </p:nvSpPr>
        <p:spPr>
          <a:xfrm>
            <a:off x="609600" y="2400300"/>
            <a:ext cx="74676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初始状态时流的值为0，在每次迭代中，可通过源点s到汇点t之间的增广路径压入更多的流，从而增加最大流的值，反复进行这一过程，直到增广路径都被找出为止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508C3C-0DB7-1AB8-5775-7780700CDEFD}"/>
              </a:ext>
            </a:extLst>
          </p:cNvPr>
          <p:cNvSpPr txBox="1"/>
          <p:nvPr/>
        </p:nvSpPr>
        <p:spPr>
          <a:xfrm>
            <a:off x="8458200" y="526460"/>
            <a:ext cx="7010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sz="3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普通FF算法</a:t>
            </a:r>
            <a:r>
              <a:rPr lang="zh-CN" sz="32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zh-CN" sz="3200" u="sng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sz="32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寻找增广路径</a:t>
            </a: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18641F0A-7985-59BA-BA0D-C0E4C6C8F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" y="3823254"/>
            <a:ext cx="4534109" cy="352430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695D176-C6E8-67C8-2B6C-6CEEA33EA39E}"/>
              </a:ext>
            </a:extLst>
          </p:cNvPr>
          <p:cNvCxnSpPr/>
          <p:nvPr/>
        </p:nvCxnSpPr>
        <p:spPr>
          <a:xfrm>
            <a:off x="4553054" y="5372100"/>
            <a:ext cx="55234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6B0F62-8047-17B5-E2F3-377646AD42A1}"/>
              </a:ext>
            </a:extLst>
          </p:cNvPr>
          <p:cNvCxnSpPr/>
          <p:nvPr/>
        </p:nvCxnSpPr>
        <p:spPr>
          <a:xfrm>
            <a:off x="9753600" y="5372100"/>
            <a:ext cx="55234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图片 17" descr="图示, 示意图&#10;&#10;AI 生成的内容可能不正确。">
            <a:extLst>
              <a:ext uri="{FF2B5EF4-FFF2-40B4-BE49-F238E27FC236}">
                <a16:creationId xmlns:a16="http://schemas.microsoft.com/office/drawing/2014/main" id="{EF077BC9-93A8-BCF3-C286-741CE2F6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504" y="3545578"/>
            <a:ext cx="4227609" cy="3329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56DC2F5-266F-481E-2995-C1BC4EEC472B}"/>
                  </a:ext>
                </a:extLst>
              </p:cNvPr>
              <p:cNvSpPr txBox="1"/>
              <p:nvPr/>
            </p:nvSpPr>
            <p:spPr>
              <a:xfrm>
                <a:off x="9527568" y="1669877"/>
                <a:ext cx="4447854" cy="525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sz="2800" b="1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最坏时间复杂度</m:t>
                    </m:r>
                    <m:r>
                      <m:rPr>
                        <m:nor/>
                      </m:rPr>
                      <a:rPr lang="zh-CN" sz="2800" b="1" i="0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𝑬</m:t>
                    </m:r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p>
                      <m:sSupPr>
                        <m:ctrlP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p>
                        <m:r>
                          <a:rPr lang="zh-CN" sz="2800" b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|)</m:t>
                    </m:r>
                  </m:oMath>
                </a14:m>
                <a:r>
                  <a:rPr lang="zh-CN" sz="2800" b="1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56DC2F5-266F-481E-2995-C1BC4EEC4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568" y="1669877"/>
                <a:ext cx="4447854" cy="525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 descr="图示, 示意图&#10;&#10;AI 生成的内容可能不正确。">
            <a:extLst>
              <a:ext uri="{FF2B5EF4-FFF2-40B4-BE49-F238E27FC236}">
                <a16:creationId xmlns:a16="http://schemas.microsoft.com/office/drawing/2014/main" id="{05BF037A-FB00-CD48-AF05-42472B0D5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1932545"/>
            <a:ext cx="3852652" cy="28234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C45BA0-539F-9CE7-D1A2-06951F559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00" y="7368941"/>
            <a:ext cx="16589799" cy="2401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1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00FE-4F33-EAAF-40AA-58B59495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173B42-1BEF-E989-931F-9F08631965ED}"/>
              </a:ext>
            </a:extLst>
          </p:cNvPr>
          <p:cNvSpPr txBox="1"/>
          <p:nvPr/>
        </p:nvSpPr>
        <p:spPr>
          <a:xfrm>
            <a:off x="-176423" y="256422"/>
            <a:ext cx="723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Edmonds-Karp算法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4E7E8B-97FA-7C85-271A-7258D080C6B2}"/>
              </a:ext>
            </a:extLst>
          </p:cNvPr>
          <p:cNvSpPr txBox="1"/>
          <p:nvPr/>
        </p:nvSpPr>
        <p:spPr>
          <a:xfrm>
            <a:off x="609600" y="1562100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E5C0DA-D46D-3ACD-CF6D-A14481576940}"/>
              </a:ext>
            </a:extLst>
          </p:cNvPr>
          <p:cNvSpPr txBox="1"/>
          <p:nvPr/>
        </p:nvSpPr>
        <p:spPr>
          <a:xfrm>
            <a:off x="609600" y="2400300"/>
            <a:ext cx="746760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Ford-Fulkerson方法中使用</a:t>
            </a:r>
            <a:r>
              <a:rPr lang="zh-CN" sz="24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sz="24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找到增广路径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1F1299-C45D-CCA5-D371-B25E5A683EB7}"/>
              </a:ext>
            </a:extLst>
          </p:cNvPr>
          <p:cNvCxnSpPr>
            <a:cxnSpLocks/>
          </p:cNvCxnSpPr>
          <p:nvPr/>
        </p:nvCxnSpPr>
        <p:spPr>
          <a:xfrm>
            <a:off x="4939522" y="3156863"/>
            <a:ext cx="0" cy="6096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2A7F76-9904-01BF-D531-37B7551CFDAB}"/>
              </a:ext>
            </a:extLst>
          </p:cNvPr>
          <p:cNvCxnSpPr>
            <a:cxnSpLocks/>
          </p:cNvCxnSpPr>
          <p:nvPr/>
        </p:nvCxnSpPr>
        <p:spPr>
          <a:xfrm>
            <a:off x="6638818" y="4275402"/>
            <a:ext cx="1676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8EBD587-7D87-3BCD-98A8-ECE6FC859815}"/>
                  </a:ext>
                </a:extLst>
              </p:cNvPr>
              <p:cNvSpPr txBox="1"/>
              <p:nvPr/>
            </p:nvSpPr>
            <p:spPr>
              <a:xfrm>
                <a:off x="13335000" y="3136404"/>
                <a:ext cx="4447854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sz="2800" b="1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最坏时间复杂度</m:t>
                    </m:r>
                    <m:r>
                      <m:rPr>
                        <m:nor/>
                      </m:rPr>
                      <a:rPr lang="zh-CN" sz="2800" b="1" i="0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𝑽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𝑬</m:t>
                        </m:r>
                      </m:e>
                      <m:sup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sz="2800" b="1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8EBD587-7D87-3BCD-98A8-ECE6FC85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0" y="3136404"/>
                <a:ext cx="4447854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7731544-1072-F4F1-AFBE-D013BD2CFBA2}"/>
              </a:ext>
            </a:extLst>
          </p:cNvPr>
          <p:cNvSpPr txBox="1"/>
          <p:nvPr/>
        </p:nvSpPr>
        <p:spPr>
          <a:xfrm>
            <a:off x="4114800" y="3832945"/>
            <a:ext cx="2057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最短路径</a:t>
            </a:r>
            <a:endParaRPr lang="zh-CN" sz="2800" b="1" u="sng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370EAA-BAF0-4593-3DF1-CCCED94C0634}"/>
              </a:ext>
            </a:extLst>
          </p:cNvPr>
          <p:cNvSpPr txBox="1"/>
          <p:nvPr/>
        </p:nvSpPr>
        <p:spPr>
          <a:xfrm>
            <a:off x="9525000" y="2230020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单次BFS O(E)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4A7F0A-4ED8-EB21-EAAC-B20451C47692}"/>
              </a:ext>
            </a:extLst>
          </p:cNvPr>
          <p:cNvSpPr txBox="1"/>
          <p:nvPr/>
        </p:nvSpPr>
        <p:spPr>
          <a:xfrm>
            <a:off x="8610600" y="4033834"/>
            <a:ext cx="3849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增广次数上界为 O(V * E)</a:t>
            </a: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D3044B81-7F33-A3DD-0241-D90F51D0C367}"/>
              </a:ext>
            </a:extLst>
          </p:cNvPr>
          <p:cNvSpPr/>
          <p:nvPr/>
        </p:nvSpPr>
        <p:spPr>
          <a:xfrm flipH="1">
            <a:off x="12519492" y="2374187"/>
            <a:ext cx="476890" cy="20574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5CD933-592A-C13A-7877-7959A468F1DA}"/>
              </a:ext>
            </a:extLst>
          </p:cNvPr>
          <p:cNvSpPr txBox="1"/>
          <p:nvPr/>
        </p:nvSpPr>
        <p:spPr>
          <a:xfrm>
            <a:off x="3066793" y="5597274"/>
            <a:ext cx="438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避免DFS来回绕路、反复退流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BFC3005-0260-7003-F3EA-521CFDC6CBD9}"/>
              </a:ext>
            </a:extLst>
          </p:cNvPr>
          <p:cNvCxnSpPr>
            <a:cxnSpLocks/>
          </p:cNvCxnSpPr>
          <p:nvPr/>
        </p:nvCxnSpPr>
        <p:spPr>
          <a:xfrm>
            <a:off x="4939522" y="4723244"/>
            <a:ext cx="0" cy="6096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A18AC8E0-FB83-690A-E3D7-D1B9B3F94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947" y="5216881"/>
            <a:ext cx="5381435" cy="271377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6477495-B321-EF0E-082A-9FF1211DD392}"/>
              </a:ext>
            </a:extLst>
          </p:cNvPr>
          <p:cNvSpPr txBox="1"/>
          <p:nvPr/>
        </p:nvSpPr>
        <p:spPr>
          <a:xfrm>
            <a:off x="14173200" y="5267672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S-&gt;b -&gt; a -&gt;t</a:t>
            </a: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EC880E7-C2A1-7E6E-8954-4BE3118DDF34}"/>
              </a:ext>
            </a:extLst>
          </p:cNvPr>
          <p:cNvSpPr/>
          <p:nvPr/>
        </p:nvSpPr>
        <p:spPr>
          <a:xfrm>
            <a:off x="16662115" y="5506948"/>
            <a:ext cx="691512" cy="1693952"/>
          </a:xfrm>
          <a:custGeom>
            <a:avLst/>
            <a:gdLst>
              <a:gd name="connsiteX0" fmla="*/ 102742 w 822508"/>
              <a:gd name="connsiteY0" fmla="*/ 0 h 1941816"/>
              <a:gd name="connsiteX1" fmla="*/ 821933 w 822508"/>
              <a:gd name="connsiteY1" fmla="*/ 1047964 h 1941816"/>
              <a:gd name="connsiteX2" fmla="*/ 0 w 822508"/>
              <a:gd name="connsiteY2" fmla="*/ 1941816 h 194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508" h="1941816">
                <a:moveTo>
                  <a:pt x="102742" y="0"/>
                </a:moveTo>
                <a:cubicBezTo>
                  <a:pt x="470899" y="362164"/>
                  <a:pt x="839057" y="724328"/>
                  <a:pt x="821933" y="1047964"/>
                </a:cubicBezTo>
                <a:cubicBezTo>
                  <a:pt x="804809" y="1371600"/>
                  <a:pt x="131852" y="1777430"/>
                  <a:pt x="0" y="194181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F282958-6314-B938-23B5-051C7C87F684}"/>
              </a:ext>
            </a:extLst>
          </p:cNvPr>
          <p:cNvSpPr txBox="1"/>
          <p:nvPr/>
        </p:nvSpPr>
        <p:spPr>
          <a:xfrm>
            <a:off x="14147515" y="7105250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S-&gt;a -&gt; b -&gt;t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663FA07-E59B-5443-C0EB-74CF71286173}"/>
              </a:ext>
            </a:extLst>
          </p:cNvPr>
          <p:cNvSpPr/>
          <p:nvPr/>
        </p:nvSpPr>
        <p:spPr>
          <a:xfrm>
            <a:off x="13007041" y="5597274"/>
            <a:ext cx="1013759" cy="1594636"/>
          </a:xfrm>
          <a:custGeom>
            <a:avLst/>
            <a:gdLst>
              <a:gd name="connsiteX0" fmla="*/ 945265 w 945265"/>
              <a:gd name="connsiteY0" fmla="*/ 1571946 h 1571946"/>
              <a:gd name="connsiteX1" fmla="*/ 42 w 945265"/>
              <a:gd name="connsiteY1" fmla="*/ 863029 h 1571946"/>
              <a:gd name="connsiteX2" fmla="*/ 914442 w 945265"/>
              <a:gd name="connsiteY2" fmla="*/ 0 h 157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5265" h="1571946">
                <a:moveTo>
                  <a:pt x="945265" y="1571946"/>
                </a:moveTo>
                <a:cubicBezTo>
                  <a:pt x="475222" y="1348483"/>
                  <a:pt x="5179" y="1125020"/>
                  <a:pt x="42" y="863029"/>
                </a:cubicBezTo>
                <a:cubicBezTo>
                  <a:pt x="-5095" y="601038"/>
                  <a:pt x="454673" y="300519"/>
                  <a:pt x="914442" y="0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72050-5C08-C9AD-501B-499BB7CE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93" y="7999268"/>
            <a:ext cx="16899834" cy="1887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317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17" grpId="0"/>
      <p:bldP spid="19" grpId="0"/>
      <p:bldP spid="21" grpId="0" animBg="1"/>
      <p:bldP spid="27" grpId="0"/>
      <p:bldP spid="33" grpId="0"/>
      <p:bldP spid="34" grpId="0" animBg="1"/>
      <p:bldP spid="35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416-EFC2-E61C-476F-76E5A0D7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F48BA1-6A83-59FF-E04D-2670388DCEB2}"/>
              </a:ext>
            </a:extLst>
          </p:cNvPr>
          <p:cNvSpPr txBox="1"/>
          <p:nvPr/>
        </p:nvSpPr>
        <p:spPr>
          <a:xfrm>
            <a:off x="381000" y="196447"/>
            <a:ext cx="5546761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普通FF vs EF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0CB66D-087D-3F0B-A16C-3E5BFC0975DF}"/>
              </a:ext>
            </a:extLst>
          </p:cNvPr>
          <p:cNvSpPr txBox="1"/>
          <p:nvPr/>
        </p:nvSpPr>
        <p:spPr>
          <a:xfrm>
            <a:off x="914400" y="2247900"/>
            <a:ext cx="6629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3200" b="1" noProof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测试样例运行时间 ： </a:t>
            </a:r>
            <a:r>
              <a:rPr lang="zh-CN" sz="32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 &gt; BFS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8A6A29-8305-23CA-B78C-5E66CA430741}"/>
              </a:ext>
            </a:extLst>
          </p:cNvPr>
          <p:cNvSpPr txBox="1"/>
          <p:nvPr/>
        </p:nvSpPr>
        <p:spPr>
          <a:xfrm>
            <a:off x="533400" y="3381786"/>
            <a:ext cx="11049000" cy="254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zh-CN" sz="28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原因： </a:t>
            </a:r>
          </a:p>
          <a:p>
            <a:pPr>
              <a:lnSpc>
                <a:spcPct val="200000"/>
              </a:lnSpc>
            </a:pPr>
            <a:r>
              <a:rPr lang="zh-CN" sz="28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1.图的结构本身规避了 DFS 的弱点</a:t>
            </a:r>
          </a:p>
          <a:p>
            <a:pPr>
              <a:lnSpc>
                <a:spcPct val="200000"/>
              </a:lnSpc>
            </a:pPr>
            <a:r>
              <a:rPr lang="zh-CN" sz="28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棒球赛的流网络固定层级不会出现导致DFS频繁退流的低效路径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C0CB2A-D8DB-74D0-BE11-CA4112C8B56D}"/>
              </a:ext>
            </a:extLst>
          </p:cNvPr>
          <p:cNvSpPr txBox="1"/>
          <p:nvPr/>
        </p:nvSpPr>
        <p:spPr>
          <a:xfrm>
            <a:off x="669809" y="6210300"/>
            <a:ext cx="9558401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8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DFS 的实现优势</a:t>
            </a:r>
          </a:p>
          <a:p>
            <a:r>
              <a:rPr lang="zh-CN" sz="28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对于结构简单的稀疏图，增广次数少</a:t>
            </a:r>
          </a:p>
          <a:p>
            <a:r>
              <a:rPr lang="zh-CN" sz="28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DFS无需额外队列维护，递归层数最多为 3，调用开销小</a:t>
            </a:r>
          </a:p>
          <a:p>
            <a:r>
              <a:rPr lang="zh-CN" sz="2800" b="1" u="sng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BFS则需要访问大量与最终路径无关的节点</a:t>
            </a:r>
          </a:p>
          <a:p>
            <a:endParaRPr lang="zh-CN" sz="2800" b="1" noProof="1">
              <a:solidFill>
                <a:srgbClr val="002060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D357C8-23BB-53A9-663C-C5F3DD1E6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800100"/>
            <a:ext cx="6012910" cy="40997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79E3DF-03A8-F64A-0665-3F38DAAC4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061" y="5282091"/>
            <a:ext cx="5983170" cy="4579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18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2B5CC-8729-ED65-2E2F-5F70A4FA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FCE10D-E9E3-C134-F661-BFB646EDAFA5}"/>
              </a:ext>
            </a:extLst>
          </p:cNvPr>
          <p:cNvSpPr txBox="1"/>
          <p:nvPr/>
        </p:nvSpPr>
        <p:spPr>
          <a:xfrm>
            <a:off x="0" y="256422"/>
            <a:ext cx="3529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sz="4800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0FC47C-6C50-3FDF-2E02-6F0F285046D5}"/>
              </a:ext>
            </a:extLst>
          </p:cNvPr>
          <p:cNvSpPr txBox="1"/>
          <p:nvPr/>
        </p:nvSpPr>
        <p:spPr>
          <a:xfrm>
            <a:off x="629292" y="1346258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noProof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091EC-FD7D-B903-B1C2-36D181D92CA3}"/>
              </a:ext>
            </a:extLst>
          </p:cNvPr>
          <p:cNvSpPr txBox="1"/>
          <p:nvPr/>
        </p:nvSpPr>
        <p:spPr>
          <a:xfrm>
            <a:off x="4003346" y="1982335"/>
            <a:ext cx="283566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 </a:t>
            </a: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构建分层图，确保最短增广路径</a:t>
            </a:r>
            <a:endParaRPr lang="zh-CN" sz="28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DD28F8-5F8F-B5B2-A6B1-AE4FC406A1A6}"/>
                  </a:ext>
                </a:extLst>
              </p:cNvPr>
              <p:cNvSpPr txBox="1"/>
              <p:nvPr/>
            </p:nvSpPr>
            <p:spPr>
              <a:xfrm>
                <a:off x="13967656" y="820936"/>
                <a:ext cx="4447854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sz="2800" b="1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最坏时间复杂度</m:t>
                    </m:r>
                    <m:r>
                      <m:rPr>
                        <m:nor/>
                      </m:rPr>
                      <a:rPr lang="zh-CN" sz="2800" b="1" i="0" noProof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𝑬</m:t>
                    </m:r>
                    <m:r>
                      <a:rPr lang="zh-CN" sz="2800" b="1" i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p>
                        <m:r>
                          <a:rPr lang="zh-CN" sz="2800" b="1" i="1" noProof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zh-CN" sz="2800" b="1" noProof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sz="2800" b="1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FDD28F8-5F8F-B5B2-A6B1-AE4FC406A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656" y="820936"/>
                <a:ext cx="4447854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629C364C-A342-D27A-0B52-4D3E7A2C9CE6}"/>
              </a:ext>
            </a:extLst>
          </p:cNvPr>
          <p:cNvSpPr txBox="1"/>
          <p:nvPr/>
        </p:nvSpPr>
        <p:spPr>
          <a:xfrm>
            <a:off x="5786517" y="747203"/>
            <a:ext cx="3849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u="sng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分层限制</a:t>
            </a:r>
            <a:r>
              <a:rPr lang="zh-CN" sz="2400" b="1" noProof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下的FF算法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98B71CC-5872-789F-2EB1-EBB680591C52}"/>
              </a:ext>
            </a:extLst>
          </p:cNvPr>
          <p:cNvCxnSpPr>
            <a:cxnSpLocks/>
          </p:cNvCxnSpPr>
          <p:nvPr/>
        </p:nvCxnSpPr>
        <p:spPr>
          <a:xfrm>
            <a:off x="3236434" y="4695609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BE3F87-6D95-6CCF-7CD8-5298DC9CA4D2}"/>
              </a:ext>
            </a:extLst>
          </p:cNvPr>
          <p:cNvSpPr txBox="1"/>
          <p:nvPr/>
        </p:nvSpPr>
        <p:spPr>
          <a:xfrm>
            <a:off x="7600943" y="9891555"/>
            <a:ext cx="1113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b="1" noProof="1">
                <a:latin typeface="霞鹜文楷" panose="02020500000000000000" pitchFamily="18" charset="-122"/>
                <a:ea typeface="霞鹜文楷" panose="02020500000000000000" pitchFamily="18" charset="-122"/>
              </a:rPr>
              <a:t>图片参考【13-4: Dinic's Algorithm 寻找网络最大流】 https://www.bilibili.com/video/BV1j64y1R7yK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000C45-C77B-2AEB-DEFA-ECC343169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0" y="3153428"/>
            <a:ext cx="2509211" cy="32003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5DEF08D-68D7-28D2-F347-83E901D55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204" y="3355246"/>
            <a:ext cx="2790231" cy="32191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422616C-52DA-D56F-7D58-C7F7DD75D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809" y="3511006"/>
            <a:ext cx="2850333" cy="276422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1A98904-8364-5DBE-073B-FB0BDB29317B}"/>
              </a:ext>
            </a:extLst>
          </p:cNvPr>
          <p:cNvSpPr txBox="1"/>
          <p:nvPr/>
        </p:nvSpPr>
        <p:spPr>
          <a:xfrm>
            <a:off x="7646665" y="1961164"/>
            <a:ext cx="342557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找到所有增广路径，压入所有残留容量</a:t>
            </a:r>
            <a:endParaRPr lang="zh-CN" sz="28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84E3CCF-75A0-C69E-2018-92C4DBF03DD7}"/>
              </a:ext>
            </a:extLst>
          </p:cNvPr>
          <p:cNvCxnSpPr>
            <a:cxnSpLocks/>
          </p:cNvCxnSpPr>
          <p:nvPr/>
        </p:nvCxnSpPr>
        <p:spPr>
          <a:xfrm>
            <a:off x="6830451" y="4675061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616FD10-81EA-817D-21FC-ED5B440EE6F4}"/>
              </a:ext>
            </a:extLst>
          </p:cNvPr>
          <p:cNvCxnSpPr>
            <a:cxnSpLocks/>
          </p:cNvCxnSpPr>
          <p:nvPr/>
        </p:nvCxnSpPr>
        <p:spPr>
          <a:xfrm>
            <a:off x="10736519" y="4679341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FDEBF1ED-E8E5-C940-B675-708C2084D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1617" y="3219629"/>
            <a:ext cx="2605102" cy="29414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BE7118E-85B1-FA31-378C-4157C7A07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7926" y="3134655"/>
            <a:ext cx="2907085" cy="3219169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902E0DB-D92E-DF51-A3F9-7EE91ACD3BD4}"/>
              </a:ext>
            </a:extLst>
          </p:cNvPr>
          <p:cNvCxnSpPr>
            <a:cxnSpLocks/>
          </p:cNvCxnSpPr>
          <p:nvPr/>
        </p:nvCxnSpPr>
        <p:spPr>
          <a:xfrm>
            <a:off x="14478000" y="4675061"/>
            <a:ext cx="58557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2898CD5-03AE-2702-12E4-32F6897C95BF}"/>
              </a:ext>
            </a:extLst>
          </p:cNvPr>
          <p:cNvSpPr txBox="1"/>
          <p:nvPr/>
        </p:nvSpPr>
        <p:spPr>
          <a:xfrm>
            <a:off x="14166719" y="2277907"/>
            <a:ext cx="419835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sz="2400" b="1" u="sng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BFS+DFS</a:t>
            </a: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直到无法分层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ED7B0A5-8BC6-0430-DC1B-5BE603554F9E}"/>
              </a:ext>
            </a:extLst>
          </p:cNvPr>
          <p:cNvSpPr txBox="1"/>
          <p:nvPr/>
        </p:nvSpPr>
        <p:spPr>
          <a:xfrm>
            <a:off x="11940344" y="2288830"/>
            <a:ext cx="202731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更新残留图</a:t>
            </a: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0539B531-18BD-FEFD-CAF5-BBE157CD056A}"/>
              </a:ext>
            </a:extLst>
          </p:cNvPr>
          <p:cNvCxnSpPr>
            <a:cxnSpLocks/>
          </p:cNvCxnSpPr>
          <p:nvPr/>
        </p:nvCxnSpPr>
        <p:spPr>
          <a:xfrm>
            <a:off x="7579074" y="1277553"/>
            <a:ext cx="1129852" cy="614906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B8BA8E7-87A4-DADD-7BF8-2EFCB49F4F02}"/>
              </a:ext>
            </a:extLst>
          </p:cNvPr>
          <p:cNvSpPr txBox="1"/>
          <p:nvPr/>
        </p:nvSpPr>
        <p:spPr>
          <a:xfrm>
            <a:off x="10467650" y="114654"/>
            <a:ext cx="242102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单次BFS O(E)</a:t>
            </a:r>
          </a:p>
          <a:p>
            <a:pPr>
              <a:lnSpc>
                <a:spcPct val="150000"/>
              </a:lnSpc>
            </a:pPr>
            <a:r>
              <a:rPr lang="zh-CN" sz="24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单次DFS O(VE)</a:t>
            </a:r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645B4728-D52B-48ED-1AB8-ADD95DD57FA7}"/>
              </a:ext>
            </a:extLst>
          </p:cNvPr>
          <p:cNvSpPr/>
          <p:nvPr/>
        </p:nvSpPr>
        <p:spPr>
          <a:xfrm flipH="1">
            <a:off x="13319334" y="498832"/>
            <a:ext cx="476890" cy="119267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noProof="1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AC078BB-334D-6542-48FD-02BC99F6C948}"/>
              </a:ext>
            </a:extLst>
          </p:cNvPr>
          <p:cNvSpPr txBox="1"/>
          <p:nvPr/>
        </p:nvSpPr>
        <p:spPr>
          <a:xfrm>
            <a:off x="10036986" y="1373782"/>
            <a:ext cx="4031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b="1" noProof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BFS执行次数最多V次 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BA19E7-7FD3-053A-3448-8D152309D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26" y="7124238"/>
            <a:ext cx="16621747" cy="2121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960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7" grpId="0"/>
      <p:bldP spid="25" grpId="0"/>
      <p:bldP spid="41" grpId="0"/>
      <p:bldP spid="44" grpId="0"/>
      <p:bldP spid="47" grpId="0"/>
      <p:bldP spid="48" grpId="0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CF11-95BF-45F9-E209-35101AB0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D41E19-56F4-D281-BA5B-B0221505FCD1}"/>
              </a:ext>
            </a:extLst>
          </p:cNvPr>
          <p:cNvSpPr txBox="1"/>
          <p:nvPr/>
        </p:nvSpPr>
        <p:spPr>
          <a:xfrm>
            <a:off x="402404" y="190500"/>
            <a:ext cx="4038600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noProof="1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 vs  Dinic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E7118B-19E1-2937-649B-1A9BBFAB46A2}"/>
              </a:ext>
            </a:extLst>
          </p:cNvPr>
          <p:cNvSpPr txBox="1"/>
          <p:nvPr/>
        </p:nvSpPr>
        <p:spPr>
          <a:xfrm>
            <a:off x="386137" y="1599879"/>
            <a:ext cx="7233863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BFS作用：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EK是找到一条具体的增广路径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Dinic是分层，得到“子图”，为批量处理做准备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0A9EAA-975C-AE30-C10F-C1A750FE1154}"/>
              </a:ext>
            </a:extLst>
          </p:cNvPr>
          <p:cNvSpPr txBox="1"/>
          <p:nvPr/>
        </p:nvSpPr>
        <p:spPr>
          <a:xfrm>
            <a:off x="4091415" y="3401691"/>
            <a:ext cx="39624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000" b="1" noProof="1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一次BFS的结果被DFS充分利用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7FA88-3E6B-A2FA-EF67-87C7B102D41A}"/>
              </a:ext>
            </a:extLst>
          </p:cNvPr>
          <p:cNvSpPr txBox="1"/>
          <p:nvPr/>
        </p:nvSpPr>
        <p:spPr>
          <a:xfrm>
            <a:off x="416103" y="3469431"/>
            <a:ext cx="895649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核心区别--增广方式：</a:t>
            </a:r>
          </a:p>
          <a:p>
            <a:pPr marL="342900" indent="-342900">
              <a:buClr>
                <a:schemeClr val="accent6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EK是按照已知路径立即压流</a:t>
            </a:r>
            <a:r>
              <a:rPr lang="zh-CN" sz="24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——“串行”</a:t>
            </a:r>
          </a:p>
          <a:p>
            <a:pPr marL="342900" indent="-342900">
              <a:buClr>
                <a:srgbClr val="00B050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Dinic是通过DFS一次性找出所有可能的增广路径</a:t>
            </a:r>
            <a:r>
              <a:rPr lang="zh-CN" sz="2400" b="1" noProof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——“并行”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4779125-CD6D-274C-8043-8FCEA3F2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829300"/>
            <a:ext cx="4743280" cy="3581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50D4C22-E51C-1084-AC88-F79141962BA0}"/>
              </a:ext>
            </a:extLst>
          </p:cNvPr>
          <p:cNvSpPr txBox="1"/>
          <p:nvPr/>
        </p:nvSpPr>
        <p:spPr>
          <a:xfrm>
            <a:off x="5980116" y="5933661"/>
            <a:ext cx="667708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：需要5次BFS，每次O(V+E)——O(5VE)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FF0226-B3F4-E58B-7AC2-3A3B9A2457B5}"/>
              </a:ext>
            </a:extLst>
          </p:cNvPr>
          <p:cNvSpPr txBox="1"/>
          <p:nvPr/>
        </p:nvSpPr>
        <p:spPr>
          <a:xfrm>
            <a:off x="5980116" y="6972300"/>
            <a:ext cx="1035356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：1次BFS构建分层图O(V+E), 5次DFS寻找路径：O(5V)</a:t>
            </a:r>
          </a:p>
          <a:p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——O(V+E) + O(5V) = O(VE + 5V)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ADF6A3-2CDA-A241-56CD-BA4C376AA39A}"/>
              </a:ext>
            </a:extLst>
          </p:cNvPr>
          <p:cNvSpPr txBox="1"/>
          <p:nvPr/>
        </p:nvSpPr>
        <p:spPr>
          <a:xfrm>
            <a:off x="5974123" y="8404311"/>
            <a:ext cx="1132927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sz="2400" b="1" noProof="1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Dinic还使用了DFS弧优化</a:t>
            </a:r>
            <a:r>
              <a:rPr lang="zh-CN" sz="2400" b="1" noProof="1">
                <a:solidFill>
                  <a:srgbClr val="00206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：避免在DFS寻找增广路径时重复搜索已饱和的边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509B4AF-B4FF-9F85-29E1-6ACA66079942}"/>
              </a:ext>
            </a:extLst>
          </p:cNvPr>
          <p:cNvCxnSpPr/>
          <p:nvPr/>
        </p:nvCxnSpPr>
        <p:spPr>
          <a:xfrm>
            <a:off x="7620000" y="3158246"/>
            <a:ext cx="990600" cy="1375654"/>
          </a:xfrm>
          <a:prstGeom prst="straightConnector1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F218AD0-9B8A-0FB3-B510-1168C6CF2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376" y="417191"/>
            <a:ext cx="6953895" cy="4741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5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7" grpId="0"/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11253</TotalTime>
  <Words>1248</Words>
  <Application>Microsoft Office PowerPoint</Application>
  <PresentationFormat>自定义</PresentationFormat>
  <Paragraphs>152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Times New Roman</vt:lpstr>
      <vt:lpstr>Arial</vt:lpstr>
      <vt:lpstr>字由点字倔强黑</vt:lpstr>
      <vt:lpstr>微软雅黑</vt:lpstr>
      <vt:lpstr>霞鹜文楷</vt:lpstr>
      <vt:lpstr>Calibri</vt:lpstr>
      <vt:lpstr>Cambria Math</vt:lpstr>
      <vt:lpstr>Wingdings</vt:lpstr>
      <vt:lpstr>微软雅黑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261</cp:revision>
  <dcterms:created xsi:type="dcterms:W3CDTF">2006-08-16T00:00:00Z</dcterms:created>
  <dcterms:modified xsi:type="dcterms:W3CDTF">2025-06-25T14:11:54Z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